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Lst>
  <p:notesMasterIdLst>
    <p:notesMasterId r:id="rId29"/>
  </p:notesMasterIdLst>
  <p:sldIdLst>
    <p:sldId id="305" r:id="rId4"/>
    <p:sldId id="314" r:id="rId5"/>
    <p:sldId id="309" r:id="rId6"/>
    <p:sldId id="290" r:id="rId7"/>
    <p:sldId id="310" r:id="rId8"/>
    <p:sldId id="298" r:id="rId9"/>
    <p:sldId id="333" r:id="rId10"/>
    <p:sldId id="334" r:id="rId11"/>
    <p:sldId id="289" r:id="rId12"/>
    <p:sldId id="336" r:id="rId13"/>
    <p:sldId id="337" r:id="rId14"/>
    <p:sldId id="306" r:id="rId15"/>
    <p:sldId id="297" r:id="rId16"/>
    <p:sldId id="291" r:id="rId17"/>
    <p:sldId id="292" r:id="rId18"/>
    <p:sldId id="307" r:id="rId19"/>
    <p:sldId id="308" r:id="rId20"/>
    <p:sldId id="293" r:id="rId21"/>
    <p:sldId id="303" r:id="rId22"/>
    <p:sldId id="302" r:id="rId23"/>
    <p:sldId id="311" r:id="rId24"/>
    <p:sldId id="312" r:id="rId25"/>
    <p:sldId id="335" r:id="rId26"/>
    <p:sldId id="313" r:id="rId27"/>
    <p:sldId id="315" r:id="rId28"/>
  </p:sldIdLst>
  <p:sldSz cx="9144000" cy="5143500" type="screen16x9"/>
  <p:notesSz cx="9144000" cy="5143500"/>
  <p:embeddedFontLst>
    <p:embeddedFont>
      <p:font typeface="黑体" panose="02010609060101010101" pitchFamily="49" charset="-122"/>
      <p:regular r:id="rId30"/>
    </p:embeddedFont>
    <p:embeddedFont>
      <p:font typeface="Muli Regular" panose="02010600030101010101" charset="0"/>
      <p:regular r:id="rId31"/>
      <p:italic r:id="rId32"/>
    </p:embeddedFont>
    <p:embeddedFont>
      <p:font typeface="Calibri" panose="020F0502020204030204" pitchFamily="34" charset="0"/>
      <p:regular r:id="rId33"/>
      <p:bold r:id="rId34"/>
      <p:italic r:id="rId35"/>
      <p:boldItalic r:id="rId36"/>
    </p:embeddedFont>
    <p:embeddedFont>
      <p:font typeface="Economica" panose="02010600030101010101" charset="0"/>
      <p:regular r:id="rId37"/>
    </p:embeddedFont>
    <p:embeddedFont>
      <p:font typeface="微软雅黑" panose="020B0503020204020204" pitchFamily="34" charset="-122"/>
      <p:regular r:id="rId38"/>
      <p:bold r:id="rId39"/>
    </p:embeddedFont>
    <p:embeddedFont>
      <p:font typeface="等线" panose="02010600030101010101" pitchFamily="2" charset="-122"/>
      <p:regular r:id="rId40"/>
      <p:bold r:id="rId41"/>
    </p:embeddedFont>
    <p:embeddedFont>
      <p:font typeface="Muli" panose="02010600030101010101" charset="0"/>
      <p:regular r:id="rId42"/>
      <p:bold r:id="rId43"/>
      <p:italic r:id="rId44"/>
    </p:embeddedFont>
    <p:embeddedFont>
      <p:font typeface="Wingdings 2" panose="05020102010507070707" pitchFamily="18" charset="2"/>
      <p:regular r:id="rId45"/>
    </p:embeddedFont>
    <p:embeddedFont>
      <p:font typeface="宋体" panose="02010600030101010101" pitchFamily="2" charset="-122"/>
      <p:regular r:id="rId46"/>
    </p:embeddedFont>
    <p:embeddedFont>
      <p:font typeface="Open Sans" panose="02010600030101010101"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93F0"/>
    <a:srgbClr val="72AE46"/>
    <a:srgbClr val="FEC000"/>
    <a:srgbClr val="8B4DD1"/>
    <a:srgbClr val="ADCE89"/>
    <a:srgbClr val="00BFB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9277" autoAdjust="0"/>
  </p:normalViewPr>
  <p:slideViewPr>
    <p:cSldViewPr snapToGrid="0">
      <p:cViewPr>
        <p:scale>
          <a:sx n="125" d="100"/>
          <a:sy n="125" d="100"/>
        </p:scale>
        <p:origin x="45" y="-183"/>
      </p:cViewPr>
      <p:guideLst>
        <p:guide orient="horz" pos="2880"/>
        <p:guide pos="216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notesMaster" Target="notesMasters/notes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smtClean="0">
                <a:solidFill>
                  <a:srgbClr val="39373D"/>
                </a:solidFill>
              </a:rPr>
              <a:t>vehicle/wheeled_vehicle.jpg</a:t>
            </a:r>
            <a:endParaRPr lang="en-US" dirty="0">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7771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smtClean="0">
                <a:solidFill>
                  <a:srgbClr val="39373D"/>
                </a:solidFill>
              </a:rPr>
              <a:t>vehicle/wheeled_vehicle.jpg</a:t>
            </a:r>
            <a:endParaRPr lang="en-US" dirty="0">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5757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camera_inherit.jpg</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D:\work\workspace\carla\Unreal\CarlaUE4\Plugins\Carla\Source\Carla\Sensor\Sensor.cpp</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859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a:t>
            </a:r>
            <a:r>
              <a:rPr lang="zh-CN" altLang="en-US" smtClean="0"/>
              <a:t>议</a:t>
            </a:r>
            <a:endParaRPr lang="en-US" altLang="zh-CN" smtClean="0"/>
          </a:p>
          <a:p>
            <a:pPr marL="0" lvl="0" indent="0" algn="l" rtl="0">
              <a:spcBef>
                <a:spcPts val="0"/>
              </a:spcBef>
              <a:spcAft>
                <a:spcPts val="0"/>
              </a:spcAft>
              <a:buClr>
                <a:schemeClr val="dk1"/>
              </a:buClr>
              <a:buSzPts val="1100"/>
              <a:buFont typeface="Arial" panose="020B0604020202020204"/>
              <a:buNone/>
            </a:pPr>
            <a:r>
              <a:rPr lang="en-US" altLang="zh-CN" smtClean="0"/>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docs\img\vehicle_customization</a:t>
            </a: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Skeleton </a:t>
            </a:r>
            <a:r>
              <a:rPr lang="en-US" altLang="zh-CN" smtClean="0">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tm_2_architecture.png</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t>2025/2/17</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t>‹#›</a:t>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t>2025/2/17</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2025/2/17</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t>2025/2/17</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t>‹#›</a:t>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eg"/><Relationship Id="rId9" Type="http://schemas.openxmlformats.org/officeDocument/2006/relationships/image" Target="../media/image57.png"/><Relationship Id="rId1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虚幻场景</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地图孪生</a:t>
            </a:r>
            <a:r>
              <a:rPr lang="en-US" altLang="zh-CN" b="1" smtClean="0">
                <a:solidFill>
                  <a:schemeClr val="tx1"/>
                </a:solidFill>
              </a:rPr>
              <a:t>/</a:t>
            </a:r>
            <a:r>
              <a:rPr lang="zh-CN" altLang="en-US" b="1" smtClean="0">
                <a:solidFill>
                  <a:schemeClr val="tx1"/>
                </a:solidFill>
              </a:rPr>
              <a:t>资产孪生</a:t>
            </a:r>
            <a:endParaRPr lang="zh-CN" altLang="en-US" b="1">
              <a:solidFill>
                <a:schemeClr val="tx1"/>
              </a:solidFill>
            </a:endParaRP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a:t>
            </a:r>
            <a:r>
              <a:rPr lang="zh-CN" altLang="en-US" sz="1200" b="1" smtClean="0">
                <a:solidFill>
                  <a:schemeClr val="tx1"/>
                </a:solidFill>
              </a:rPr>
              <a:t>实场景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80294dfa11_0_4"/>
          <p:cNvSpPr txBox="1">
            <a:spLocks noGrp="1"/>
          </p:cNvSpPr>
          <p:nvPr>
            <p:ph type="title" idx="4294967295"/>
          </p:nvPr>
        </p:nvSpPr>
        <p:spPr>
          <a:xfrm>
            <a:off x="1644644" y="138080"/>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dirty="0" smtClean="0">
                <a:solidFill>
                  <a:srgbClr val="39373D"/>
                </a:solidFill>
                <a:latin typeface="Muli"/>
                <a:ea typeface="Muli"/>
                <a:cs typeface="Muli"/>
                <a:sym typeface="Muli"/>
              </a:rPr>
              <a:t>车辆模型</a:t>
            </a:r>
            <a:endParaRPr sz="2400" b="1" dirty="0">
              <a:solidFill>
                <a:srgbClr val="39373D"/>
              </a:solidFill>
              <a:latin typeface="Muli"/>
              <a:ea typeface="Muli"/>
              <a:cs typeface="Muli"/>
              <a:sym typeface="Muli"/>
            </a:endParaRPr>
          </a:p>
        </p:txBody>
      </p:sp>
      <p:grpSp>
        <p:nvGrpSpPr>
          <p:cNvPr id="42" name="组合 41"/>
          <p:cNvGrpSpPr/>
          <p:nvPr/>
        </p:nvGrpSpPr>
        <p:grpSpPr>
          <a:xfrm>
            <a:off x="2028262" y="3662157"/>
            <a:ext cx="4375808" cy="807741"/>
            <a:chOff x="1984511" y="2582153"/>
            <a:chExt cx="4375808" cy="981074"/>
          </a:xfrm>
        </p:grpSpPr>
        <p:cxnSp>
          <p:nvCxnSpPr>
            <p:cNvPr id="6" name="直接连接符 5"/>
            <p:cNvCxnSpPr/>
            <p:nvPr/>
          </p:nvCxnSpPr>
          <p:spPr>
            <a:xfrm flipV="1">
              <a:off x="1984511" y="3529674"/>
              <a:ext cx="4375808" cy="33553"/>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998258" y="2594446"/>
              <a:ext cx="4332185" cy="36902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98258" y="2952586"/>
              <a:ext cx="1190" cy="60001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30443" y="2582153"/>
              <a:ext cx="17146" cy="94752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3823092" y="3860913"/>
            <a:ext cx="906017" cy="523220"/>
          </a:xfrm>
          <a:prstGeom prst="rect">
            <a:avLst/>
          </a:prstGeom>
          <a:noFill/>
        </p:spPr>
        <p:txBody>
          <a:bodyPr wrap="none" rtlCol="0">
            <a:spAutoFit/>
          </a:bodyPr>
          <a:lstStyle/>
          <a:p>
            <a:r>
              <a:rPr lang="zh-CN" altLang="en-US" sz="2800" b="1" dirty="0" smtClean="0">
                <a:latin typeface="+mn-ea"/>
                <a:ea typeface="+mn-ea"/>
              </a:rPr>
              <a:t>地面</a:t>
            </a:r>
            <a:endParaRPr lang="zh-CN" altLang="en-US" sz="2800" b="1" dirty="0">
              <a:latin typeface="+mn-ea"/>
              <a:ea typeface="+mn-ea"/>
            </a:endParaRPr>
          </a:p>
        </p:txBody>
      </p:sp>
      <p:sp>
        <p:nvSpPr>
          <p:cNvPr id="44" name="流程图: 接点 43"/>
          <p:cNvSpPr/>
          <p:nvPr/>
        </p:nvSpPr>
        <p:spPr>
          <a:xfrm>
            <a:off x="2193384" y="3037325"/>
            <a:ext cx="900752" cy="887105"/>
          </a:xfrm>
          <a:prstGeom prst="flowChartConnector">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接点 70"/>
          <p:cNvSpPr/>
          <p:nvPr/>
        </p:nvSpPr>
        <p:spPr>
          <a:xfrm>
            <a:off x="5416389" y="2801098"/>
            <a:ext cx="900752" cy="887105"/>
          </a:xfrm>
          <a:prstGeom prst="flowChartConnector">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2028262" y="1511395"/>
            <a:ext cx="4493073" cy="871819"/>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4" name="文本框 73"/>
          <p:cNvSpPr txBox="1"/>
          <p:nvPr/>
        </p:nvSpPr>
        <p:spPr>
          <a:xfrm>
            <a:off x="3869236" y="925798"/>
            <a:ext cx="906017" cy="523220"/>
          </a:xfrm>
          <a:prstGeom prst="rect">
            <a:avLst/>
          </a:prstGeom>
          <a:noFill/>
        </p:spPr>
        <p:txBody>
          <a:bodyPr wrap="none" rtlCol="0">
            <a:spAutoFit/>
          </a:bodyPr>
          <a:lstStyle/>
          <a:p>
            <a:r>
              <a:rPr lang="zh-CN" altLang="en-US" sz="2800" b="1" dirty="0" smtClean="0">
                <a:latin typeface="+mn-ea"/>
                <a:ea typeface="+mn-ea"/>
              </a:rPr>
              <a:t>车体</a:t>
            </a:r>
            <a:endParaRPr lang="zh-CN" altLang="en-US" sz="2800" b="1" dirty="0">
              <a:latin typeface="+mn-ea"/>
              <a:ea typeface="+mn-ea"/>
            </a:endParaRPr>
          </a:p>
        </p:txBody>
      </p:sp>
      <p:grpSp>
        <p:nvGrpSpPr>
          <p:cNvPr id="68" name="组合 67"/>
          <p:cNvGrpSpPr/>
          <p:nvPr/>
        </p:nvGrpSpPr>
        <p:grpSpPr>
          <a:xfrm>
            <a:off x="4006890" y="1753616"/>
            <a:ext cx="201211" cy="193688"/>
            <a:chOff x="7025015" y="929897"/>
            <a:chExt cx="201211" cy="193688"/>
          </a:xfrm>
        </p:grpSpPr>
        <p:sp>
          <p:nvSpPr>
            <p:cNvPr id="75" name="流程图: 接点 74"/>
            <p:cNvSpPr/>
            <p:nvPr/>
          </p:nvSpPr>
          <p:spPr>
            <a:xfrm>
              <a:off x="7025015" y="929897"/>
              <a:ext cx="201211" cy="193688"/>
            </a:xfrm>
            <a:prstGeom prst="flowChartConnec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75" idx="2"/>
              <a:endCxn id="75" idx="6"/>
            </p:cNvCxnSpPr>
            <p:nvPr/>
          </p:nvCxnSpPr>
          <p:spPr>
            <a:xfrm>
              <a:off x="7025015" y="1026741"/>
              <a:ext cx="201211"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5" idx="0"/>
              <a:endCxn id="75" idx="4"/>
            </p:cNvCxnSpPr>
            <p:nvPr/>
          </p:nvCxnSpPr>
          <p:spPr>
            <a:xfrm>
              <a:off x="7125621" y="929897"/>
              <a:ext cx="0" cy="1936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4473828" y="1947304"/>
            <a:ext cx="193688" cy="201211"/>
            <a:chOff x="7501217" y="1583394"/>
            <a:chExt cx="193688" cy="201211"/>
          </a:xfrm>
        </p:grpSpPr>
        <p:sp>
          <p:nvSpPr>
            <p:cNvPr id="91" name="流程图: 接点 90"/>
            <p:cNvSpPr/>
            <p:nvPr/>
          </p:nvSpPr>
          <p:spPr>
            <a:xfrm rot="2834186">
              <a:off x="7497455" y="1587156"/>
              <a:ext cx="201211" cy="193688"/>
            </a:xfrm>
            <a:prstGeom prst="flowChartConnector">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p:cNvCxnSpPr>
              <a:stCxn id="91" idx="2"/>
              <a:endCxn id="91" idx="6"/>
            </p:cNvCxnSpPr>
            <p:nvPr/>
          </p:nvCxnSpPr>
          <p:spPr>
            <a:xfrm rot="2834186">
              <a:off x="7497455" y="1684000"/>
              <a:ext cx="201211" cy="0"/>
            </a:xfrm>
            <a:prstGeom prst="line">
              <a:avLst/>
            </a:prstGeom>
            <a:ln w="19050">
              <a:solidFill>
                <a:srgbClr val="2B93F0"/>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91" idx="0"/>
              <a:endCxn id="91" idx="4"/>
            </p:cNvCxnSpPr>
            <p:nvPr/>
          </p:nvCxnSpPr>
          <p:spPr>
            <a:xfrm rot="2834186">
              <a:off x="7598061" y="1587156"/>
              <a:ext cx="0" cy="193688"/>
            </a:xfrm>
            <a:prstGeom prst="line">
              <a:avLst/>
            </a:prstGeom>
            <a:ln w="19050">
              <a:solidFill>
                <a:srgbClr val="2B93F0"/>
              </a:solidFill>
              <a:tailEnd type="none"/>
            </a:ln>
          </p:spPr>
          <p:style>
            <a:lnRef idx="1">
              <a:schemeClr val="accent1"/>
            </a:lnRef>
            <a:fillRef idx="0">
              <a:schemeClr val="accent1"/>
            </a:fillRef>
            <a:effectRef idx="0">
              <a:schemeClr val="accent1"/>
            </a:effectRef>
            <a:fontRef idx="minor">
              <a:schemeClr val="tx1"/>
            </a:fontRef>
          </p:style>
        </p:cxnSp>
      </p:grpSp>
      <p:sp>
        <p:nvSpPr>
          <p:cNvPr id="95" name="文本框 94"/>
          <p:cNvSpPr txBox="1"/>
          <p:nvPr/>
        </p:nvSpPr>
        <p:spPr>
          <a:xfrm>
            <a:off x="3062074" y="1653674"/>
            <a:ext cx="1011815" cy="338554"/>
          </a:xfrm>
          <a:prstGeom prst="rect">
            <a:avLst/>
          </a:prstGeom>
          <a:noFill/>
        </p:spPr>
        <p:txBody>
          <a:bodyPr wrap="none" rtlCol="0">
            <a:spAutoFit/>
          </a:bodyPr>
          <a:lstStyle/>
          <a:p>
            <a:r>
              <a:rPr lang="zh-CN" altLang="en-US" sz="1600" b="1" dirty="0" smtClean="0">
                <a:latin typeface="+mn-ea"/>
                <a:ea typeface="+mn-ea"/>
              </a:rPr>
              <a:t>几何中心</a:t>
            </a:r>
            <a:endParaRPr lang="zh-CN" altLang="en-US" sz="1600" b="1" dirty="0">
              <a:latin typeface="+mn-ea"/>
              <a:ea typeface="+mn-ea"/>
            </a:endParaRPr>
          </a:p>
        </p:txBody>
      </p:sp>
      <p:sp>
        <p:nvSpPr>
          <p:cNvPr id="96" name="文本框 95"/>
          <p:cNvSpPr txBox="1"/>
          <p:nvPr/>
        </p:nvSpPr>
        <p:spPr>
          <a:xfrm>
            <a:off x="4601901" y="1870360"/>
            <a:ext cx="598241" cy="338554"/>
          </a:xfrm>
          <a:prstGeom prst="rect">
            <a:avLst/>
          </a:prstGeom>
          <a:noFill/>
        </p:spPr>
        <p:txBody>
          <a:bodyPr wrap="none" rtlCol="0">
            <a:spAutoFit/>
          </a:bodyPr>
          <a:lstStyle/>
          <a:p>
            <a:r>
              <a:rPr lang="zh-CN" altLang="en-US" sz="1600" b="1" dirty="0" smtClean="0">
                <a:latin typeface="+mn-ea"/>
                <a:ea typeface="+mn-ea"/>
              </a:rPr>
              <a:t>质心</a:t>
            </a:r>
            <a:endParaRPr lang="zh-CN" altLang="en-US" sz="1600" b="1" dirty="0">
              <a:latin typeface="+mn-ea"/>
              <a:ea typeface="+mn-ea"/>
            </a:endParaRPr>
          </a:p>
        </p:txBody>
      </p:sp>
      <p:sp>
        <p:nvSpPr>
          <p:cNvPr id="97" name="矩形 96"/>
          <p:cNvSpPr/>
          <p:nvPr/>
        </p:nvSpPr>
        <p:spPr>
          <a:xfrm>
            <a:off x="2351321" y="1762458"/>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M</a:t>
            </a:r>
            <a:r>
              <a:rPr lang="en-US" altLang="zh-CN" b="1" i="1" baseline="-25000" dirty="0" smtClean="0">
                <a:solidFill>
                  <a:schemeClr val="tx1"/>
                </a:solidFill>
              </a:rPr>
              <a:t>f</a:t>
            </a:r>
            <a:endParaRPr lang="zh-CN" altLang="en-US" b="1" i="1" baseline="-25000" dirty="0">
              <a:solidFill>
                <a:schemeClr val="tx1"/>
              </a:solidFill>
            </a:endParaRPr>
          </a:p>
        </p:txBody>
      </p:sp>
      <p:sp>
        <p:nvSpPr>
          <p:cNvPr id="98" name="矩形 97"/>
          <p:cNvSpPr/>
          <p:nvPr/>
        </p:nvSpPr>
        <p:spPr>
          <a:xfrm>
            <a:off x="5542845" y="1762458"/>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solidFill>
                  <a:schemeClr val="tx1"/>
                </a:solidFill>
              </a:rPr>
              <a:t>M</a:t>
            </a:r>
            <a:r>
              <a:rPr lang="en-US" altLang="zh-CN" b="1" i="1" baseline="-25000" dirty="0" err="1">
                <a:solidFill>
                  <a:schemeClr val="tx1"/>
                </a:solidFill>
              </a:rPr>
              <a:t>r</a:t>
            </a:r>
            <a:endParaRPr lang="zh-CN" altLang="en-US" b="1" i="1" baseline="-25000" dirty="0">
              <a:solidFill>
                <a:schemeClr val="tx1"/>
              </a:solidFill>
            </a:endParaRPr>
          </a:p>
        </p:txBody>
      </p:sp>
      <p:sp>
        <p:nvSpPr>
          <p:cNvPr id="99" name="文本框 98"/>
          <p:cNvSpPr txBox="1"/>
          <p:nvPr/>
        </p:nvSpPr>
        <p:spPr>
          <a:xfrm>
            <a:off x="1559596" y="1744405"/>
            <a:ext cx="391454" cy="338554"/>
          </a:xfrm>
          <a:prstGeom prst="rect">
            <a:avLst/>
          </a:prstGeom>
          <a:noFill/>
        </p:spPr>
        <p:txBody>
          <a:bodyPr wrap="none" rtlCol="0">
            <a:spAutoFit/>
          </a:bodyPr>
          <a:lstStyle/>
          <a:p>
            <a:r>
              <a:rPr lang="zh-CN" altLang="en-US" sz="1600" b="1" dirty="0">
                <a:latin typeface="+mn-ea"/>
                <a:ea typeface="+mn-ea"/>
              </a:rPr>
              <a:t>前</a:t>
            </a:r>
          </a:p>
        </p:txBody>
      </p:sp>
      <p:sp>
        <p:nvSpPr>
          <p:cNvPr id="100" name="文本框 99"/>
          <p:cNvSpPr txBox="1"/>
          <p:nvPr/>
        </p:nvSpPr>
        <p:spPr>
          <a:xfrm>
            <a:off x="6681136" y="1762458"/>
            <a:ext cx="391454" cy="338554"/>
          </a:xfrm>
          <a:prstGeom prst="rect">
            <a:avLst/>
          </a:prstGeom>
          <a:noFill/>
        </p:spPr>
        <p:txBody>
          <a:bodyPr wrap="none" rtlCol="0">
            <a:spAutoFit/>
          </a:bodyPr>
          <a:lstStyle/>
          <a:p>
            <a:r>
              <a:rPr lang="zh-CN" altLang="en-US" sz="1600" b="1" dirty="0" smtClean="0">
                <a:latin typeface="+mn-ea"/>
                <a:ea typeface="+mn-ea"/>
              </a:rPr>
              <a:t>后</a:t>
            </a:r>
            <a:endParaRPr lang="zh-CN" altLang="en-US" sz="1600" b="1" dirty="0">
              <a:latin typeface="+mn-ea"/>
              <a:ea typeface="+mn-ea"/>
            </a:endParaRPr>
          </a:p>
        </p:txBody>
      </p:sp>
      <p:grpSp>
        <p:nvGrpSpPr>
          <p:cNvPr id="141" name="组合 140"/>
          <p:cNvGrpSpPr/>
          <p:nvPr/>
        </p:nvGrpSpPr>
        <p:grpSpPr>
          <a:xfrm>
            <a:off x="2442761" y="2195937"/>
            <a:ext cx="465513" cy="801891"/>
            <a:chOff x="7227916" y="2169622"/>
            <a:chExt cx="465513" cy="801891"/>
          </a:xfrm>
        </p:grpSpPr>
        <p:cxnSp>
          <p:nvCxnSpPr>
            <p:cNvPr id="101" name="直接连接符 100"/>
            <p:cNvCxnSpPr/>
            <p:nvPr/>
          </p:nvCxnSpPr>
          <p:spPr>
            <a:xfrm flipV="1">
              <a:off x="7227916" y="2169622"/>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7273636" y="2169622"/>
              <a:ext cx="328353" cy="157942"/>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273636" y="2327564"/>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273636" y="2385754"/>
              <a:ext cx="328353" cy="9559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273636" y="2481349"/>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7273636" y="2539539"/>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273636" y="2635133"/>
              <a:ext cx="328353" cy="5403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273636" y="2689167"/>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flipV="1">
              <a:off x="7273636" y="2792787"/>
              <a:ext cx="328353" cy="4600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306887" y="2846821"/>
              <a:ext cx="295103" cy="11666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flipV="1">
              <a:off x="7306887" y="2963487"/>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grpSp>
        <p:nvGrpSpPr>
          <p:cNvPr id="172" name="组合 171"/>
          <p:cNvGrpSpPr/>
          <p:nvPr/>
        </p:nvGrpSpPr>
        <p:grpSpPr>
          <a:xfrm>
            <a:off x="5655065" y="2216717"/>
            <a:ext cx="411918" cy="535581"/>
            <a:chOff x="7040880" y="2648545"/>
            <a:chExt cx="411918" cy="535581"/>
          </a:xfrm>
        </p:grpSpPr>
        <p:cxnSp>
          <p:nvCxnSpPr>
            <p:cNvPr id="143" name="直接连接符 142"/>
            <p:cNvCxnSpPr/>
            <p:nvPr/>
          </p:nvCxnSpPr>
          <p:spPr>
            <a:xfrm flipV="1">
              <a:off x="7040880" y="2648545"/>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V="1">
              <a:off x="7099069" y="2649319"/>
              <a:ext cx="315884" cy="74523"/>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7099069" y="2729357"/>
              <a:ext cx="315884" cy="2698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7066256" y="2768986"/>
              <a:ext cx="348697" cy="4159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7066256" y="2810581"/>
              <a:ext cx="348697" cy="7530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7066256" y="2881415"/>
              <a:ext cx="348697"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066256" y="2952249"/>
              <a:ext cx="348697" cy="3917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7066257" y="3004072"/>
              <a:ext cx="348696" cy="50163"/>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flipV="1">
              <a:off x="7066256" y="3062261"/>
              <a:ext cx="386542" cy="2620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7066257" y="3096491"/>
              <a:ext cx="386541" cy="7960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flipV="1">
              <a:off x="7066256" y="3176100"/>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sp>
        <p:nvSpPr>
          <p:cNvPr id="173" name="文本框 172"/>
          <p:cNvSpPr txBox="1"/>
          <p:nvPr/>
        </p:nvSpPr>
        <p:spPr>
          <a:xfrm>
            <a:off x="6060613" y="2439246"/>
            <a:ext cx="598241" cy="338554"/>
          </a:xfrm>
          <a:prstGeom prst="rect">
            <a:avLst/>
          </a:prstGeom>
          <a:noFill/>
        </p:spPr>
        <p:txBody>
          <a:bodyPr wrap="none" rtlCol="0">
            <a:spAutoFit/>
          </a:bodyPr>
          <a:lstStyle/>
          <a:p>
            <a:r>
              <a:rPr lang="zh-CN" altLang="en-US" sz="1600" b="1" dirty="0" smtClean="0">
                <a:latin typeface="+mn-ea"/>
                <a:ea typeface="+mn-ea"/>
              </a:rPr>
              <a:t>悬架</a:t>
            </a:r>
            <a:endParaRPr lang="zh-CN" altLang="en-US" sz="1600" b="1" dirty="0">
              <a:latin typeface="+mn-ea"/>
              <a:ea typeface="+mn-ea"/>
            </a:endParaRPr>
          </a:p>
        </p:txBody>
      </p:sp>
      <p:cxnSp>
        <p:nvCxnSpPr>
          <p:cNvPr id="175" name="直接箭头连接符 174"/>
          <p:cNvCxnSpPr>
            <a:stCxn id="97" idx="2"/>
          </p:cNvCxnSpPr>
          <p:nvPr/>
        </p:nvCxnSpPr>
        <p:spPr>
          <a:xfrm>
            <a:off x="2663048" y="2148666"/>
            <a:ext cx="34581" cy="2119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98" idx="2"/>
          </p:cNvCxnSpPr>
          <p:nvPr/>
        </p:nvCxnSpPr>
        <p:spPr>
          <a:xfrm>
            <a:off x="5854572" y="2148666"/>
            <a:ext cx="24161" cy="19121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382015" y="3083653"/>
            <a:ext cx="598241" cy="338554"/>
          </a:xfrm>
          <a:prstGeom prst="rect">
            <a:avLst/>
          </a:prstGeom>
          <a:noFill/>
        </p:spPr>
        <p:txBody>
          <a:bodyPr wrap="none" rtlCol="0">
            <a:spAutoFit/>
          </a:bodyPr>
          <a:lstStyle/>
          <a:p>
            <a:r>
              <a:rPr lang="zh-CN" altLang="en-US" sz="1600" b="1" dirty="0" smtClean="0">
                <a:latin typeface="+mn-ea"/>
                <a:ea typeface="+mn-ea"/>
              </a:rPr>
              <a:t>车轮</a:t>
            </a:r>
            <a:endParaRPr lang="zh-CN" altLang="en-US" sz="1600" b="1" dirty="0">
              <a:latin typeface="+mn-ea"/>
              <a:ea typeface="+mn-ea"/>
            </a:endParaRPr>
          </a:p>
        </p:txBody>
      </p:sp>
      <p:sp>
        <p:nvSpPr>
          <p:cNvPr id="55" name="文本框 54"/>
          <p:cNvSpPr txBox="1"/>
          <p:nvPr/>
        </p:nvSpPr>
        <p:spPr>
          <a:xfrm>
            <a:off x="719715" y="3210217"/>
            <a:ext cx="1218603" cy="338554"/>
          </a:xfrm>
          <a:prstGeom prst="rect">
            <a:avLst/>
          </a:prstGeom>
          <a:noFill/>
        </p:spPr>
        <p:txBody>
          <a:bodyPr wrap="none" rtlCol="0">
            <a:spAutoFit/>
          </a:bodyPr>
          <a:lstStyle/>
          <a:p>
            <a:r>
              <a:rPr lang="zh-CN" altLang="en-US" sz="1600" b="1" dirty="0" smtClean="0">
                <a:latin typeface="+mn-ea"/>
                <a:ea typeface="+mn-ea"/>
              </a:rPr>
              <a:t>轮胎接触点</a:t>
            </a:r>
            <a:endParaRPr lang="zh-CN" altLang="en-US" sz="1600" b="1" dirty="0">
              <a:latin typeface="+mn-ea"/>
              <a:ea typeface="+mn-ea"/>
            </a:endParaRPr>
          </a:p>
        </p:txBody>
      </p:sp>
      <p:cxnSp>
        <p:nvCxnSpPr>
          <p:cNvPr id="3" name="直接箭头连接符 2"/>
          <p:cNvCxnSpPr>
            <a:endCxn id="44" idx="4"/>
          </p:cNvCxnSpPr>
          <p:nvPr/>
        </p:nvCxnSpPr>
        <p:spPr>
          <a:xfrm>
            <a:off x="1834655" y="3422207"/>
            <a:ext cx="809105" cy="5022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669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9" name="流程图: 接点 58"/>
          <p:cNvSpPr/>
          <p:nvPr/>
        </p:nvSpPr>
        <p:spPr>
          <a:xfrm>
            <a:off x="2216446" y="3009029"/>
            <a:ext cx="900752" cy="887105"/>
          </a:xfrm>
          <a:prstGeom prst="flowChartConnector">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Google Shape;92;g80294dfa11_0_4"/>
          <p:cNvSpPr txBox="1">
            <a:spLocks noGrp="1"/>
          </p:cNvSpPr>
          <p:nvPr>
            <p:ph type="title" idx="4294967295"/>
          </p:nvPr>
        </p:nvSpPr>
        <p:spPr>
          <a:xfrm>
            <a:off x="1644644" y="138080"/>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dirty="0" smtClean="0">
                <a:solidFill>
                  <a:srgbClr val="39373D"/>
                </a:solidFill>
                <a:latin typeface="Muli"/>
                <a:ea typeface="Muli"/>
                <a:cs typeface="Muli"/>
                <a:sym typeface="Muli"/>
              </a:rPr>
              <a:t>悬架位置计算</a:t>
            </a:r>
            <a:endParaRPr sz="2400" b="1" dirty="0">
              <a:solidFill>
                <a:srgbClr val="39373D"/>
              </a:solidFill>
              <a:latin typeface="Muli"/>
              <a:ea typeface="Muli"/>
              <a:cs typeface="Muli"/>
              <a:sym typeface="Muli"/>
            </a:endParaRPr>
          </a:p>
        </p:txBody>
      </p:sp>
      <p:grpSp>
        <p:nvGrpSpPr>
          <p:cNvPr id="42" name="组合 41"/>
          <p:cNvGrpSpPr/>
          <p:nvPr/>
        </p:nvGrpSpPr>
        <p:grpSpPr>
          <a:xfrm>
            <a:off x="2028262" y="3698442"/>
            <a:ext cx="4375808" cy="807741"/>
            <a:chOff x="1984511" y="2582153"/>
            <a:chExt cx="4375808" cy="981074"/>
          </a:xfrm>
        </p:grpSpPr>
        <p:cxnSp>
          <p:nvCxnSpPr>
            <p:cNvPr id="6" name="直接连接符 5"/>
            <p:cNvCxnSpPr/>
            <p:nvPr/>
          </p:nvCxnSpPr>
          <p:spPr>
            <a:xfrm flipV="1">
              <a:off x="1984511" y="3529674"/>
              <a:ext cx="4375808" cy="33553"/>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998258" y="2594446"/>
              <a:ext cx="4332185" cy="36902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98258" y="2952586"/>
              <a:ext cx="1190" cy="60001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30443" y="2582153"/>
              <a:ext cx="17146" cy="94752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3823092" y="3897198"/>
            <a:ext cx="906017" cy="523220"/>
          </a:xfrm>
          <a:prstGeom prst="rect">
            <a:avLst/>
          </a:prstGeom>
          <a:noFill/>
        </p:spPr>
        <p:txBody>
          <a:bodyPr wrap="none" rtlCol="0">
            <a:spAutoFit/>
          </a:bodyPr>
          <a:lstStyle/>
          <a:p>
            <a:r>
              <a:rPr lang="zh-CN" altLang="en-US" sz="2800" b="1" dirty="0" smtClean="0">
                <a:latin typeface="+mn-ea"/>
                <a:ea typeface="+mn-ea"/>
              </a:rPr>
              <a:t>地面</a:t>
            </a:r>
            <a:endParaRPr lang="zh-CN" altLang="en-US" sz="2800" b="1" dirty="0">
              <a:latin typeface="+mn-ea"/>
              <a:ea typeface="+mn-ea"/>
            </a:endParaRPr>
          </a:p>
        </p:txBody>
      </p:sp>
      <p:sp>
        <p:nvSpPr>
          <p:cNvPr id="73" name="矩形 72"/>
          <p:cNvSpPr/>
          <p:nvPr/>
        </p:nvSpPr>
        <p:spPr>
          <a:xfrm>
            <a:off x="2028262" y="1242886"/>
            <a:ext cx="4493073" cy="871819"/>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4" name="文本框 73"/>
          <p:cNvSpPr txBox="1"/>
          <p:nvPr/>
        </p:nvSpPr>
        <p:spPr>
          <a:xfrm>
            <a:off x="2885933" y="1346672"/>
            <a:ext cx="906017" cy="523220"/>
          </a:xfrm>
          <a:prstGeom prst="rect">
            <a:avLst/>
          </a:prstGeom>
          <a:noFill/>
        </p:spPr>
        <p:txBody>
          <a:bodyPr wrap="none" rtlCol="0">
            <a:spAutoFit/>
          </a:bodyPr>
          <a:lstStyle/>
          <a:p>
            <a:r>
              <a:rPr lang="zh-CN" altLang="en-US" sz="2800" b="1" dirty="0" smtClean="0">
                <a:latin typeface="+mn-ea"/>
                <a:ea typeface="+mn-ea"/>
              </a:rPr>
              <a:t>车体</a:t>
            </a:r>
            <a:endParaRPr lang="zh-CN" altLang="en-US" sz="2800" b="1" dirty="0">
              <a:latin typeface="+mn-ea"/>
              <a:ea typeface="+mn-ea"/>
            </a:endParaRPr>
          </a:p>
        </p:txBody>
      </p:sp>
      <p:grpSp>
        <p:nvGrpSpPr>
          <p:cNvPr id="68" name="组合 67"/>
          <p:cNvGrpSpPr/>
          <p:nvPr/>
        </p:nvGrpSpPr>
        <p:grpSpPr>
          <a:xfrm>
            <a:off x="4028661" y="1499621"/>
            <a:ext cx="201211" cy="193688"/>
            <a:chOff x="7025015" y="929897"/>
            <a:chExt cx="201211" cy="193688"/>
          </a:xfrm>
        </p:grpSpPr>
        <p:sp>
          <p:nvSpPr>
            <p:cNvPr id="75" name="流程图: 接点 74"/>
            <p:cNvSpPr/>
            <p:nvPr/>
          </p:nvSpPr>
          <p:spPr>
            <a:xfrm>
              <a:off x="7025015" y="929897"/>
              <a:ext cx="201211" cy="193688"/>
            </a:xfrm>
            <a:prstGeom prst="flowChartConnec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75" idx="2"/>
              <a:endCxn id="75" idx="6"/>
            </p:cNvCxnSpPr>
            <p:nvPr/>
          </p:nvCxnSpPr>
          <p:spPr>
            <a:xfrm>
              <a:off x="7025015" y="1026741"/>
              <a:ext cx="201211"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5" idx="0"/>
              <a:endCxn id="75" idx="4"/>
            </p:cNvCxnSpPr>
            <p:nvPr/>
          </p:nvCxnSpPr>
          <p:spPr>
            <a:xfrm>
              <a:off x="7125621" y="929897"/>
              <a:ext cx="0" cy="1936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57" name="流程图: 接点 56"/>
          <p:cNvSpPr/>
          <p:nvPr/>
        </p:nvSpPr>
        <p:spPr>
          <a:xfrm>
            <a:off x="2202281" y="2173932"/>
            <a:ext cx="900752" cy="887105"/>
          </a:xfrm>
          <a:prstGeom prst="flowChartConnector">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接点 59"/>
          <p:cNvSpPr/>
          <p:nvPr/>
        </p:nvSpPr>
        <p:spPr>
          <a:xfrm>
            <a:off x="2202281" y="2552460"/>
            <a:ext cx="900752" cy="887105"/>
          </a:xfrm>
          <a:prstGeom prst="flowChartConnector">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p:nvGrpSpPr>
        <p:grpSpPr>
          <a:xfrm>
            <a:off x="2442761" y="2195937"/>
            <a:ext cx="465513" cy="1664976"/>
            <a:chOff x="7227916" y="2169622"/>
            <a:chExt cx="465513" cy="801891"/>
          </a:xfrm>
        </p:grpSpPr>
        <p:cxnSp>
          <p:nvCxnSpPr>
            <p:cNvPr id="101" name="直接连接符 100"/>
            <p:cNvCxnSpPr/>
            <p:nvPr/>
          </p:nvCxnSpPr>
          <p:spPr>
            <a:xfrm flipV="1">
              <a:off x="7227916" y="2169622"/>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7273636" y="2169622"/>
              <a:ext cx="328353" cy="157942"/>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273636" y="2327564"/>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273636" y="2385754"/>
              <a:ext cx="328353" cy="9559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273636" y="2481349"/>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7273636" y="2539539"/>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273636" y="2635133"/>
              <a:ext cx="328353" cy="5403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273636" y="2689167"/>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flipV="1">
              <a:off x="7273636" y="2792787"/>
              <a:ext cx="328353" cy="4600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306887" y="2846821"/>
              <a:ext cx="295103" cy="11666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flipV="1">
              <a:off x="7306887" y="2963487"/>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cxnSp>
        <p:nvCxnSpPr>
          <p:cNvPr id="175" name="直接箭头连接符 174"/>
          <p:cNvCxnSpPr>
            <a:stCxn id="97" idx="2"/>
          </p:cNvCxnSpPr>
          <p:nvPr/>
        </p:nvCxnSpPr>
        <p:spPr>
          <a:xfrm>
            <a:off x="2663048" y="2148666"/>
            <a:ext cx="34581" cy="2119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323097" y="2264185"/>
            <a:ext cx="1011815" cy="338554"/>
          </a:xfrm>
          <a:prstGeom prst="rect">
            <a:avLst/>
          </a:prstGeom>
          <a:noFill/>
        </p:spPr>
        <p:txBody>
          <a:bodyPr wrap="none" rtlCol="0">
            <a:spAutoFit/>
          </a:bodyPr>
          <a:lstStyle/>
          <a:p>
            <a:r>
              <a:rPr lang="zh-CN" altLang="en-US" sz="1600" b="1" dirty="0" smtClean="0">
                <a:latin typeface="+mn-ea"/>
                <a:ea typeface="+mn-ea"/>
              </a:rPr>
              <a:t>光纤投射</a:t>
            </a:r>
            <a:endParaRPr lang="zh-CN" altLang="en-US" sz="1600" b="1" dirty="0">
              <a:latin typeface="+mn-ea"/>
              <a:ea typeface="+mn-ea"/>
            </a:endParaRPr>
          </a:p>
        </p:txBody>
      </p:sp>
      <p:sp>
        <p:nvSpPr>
          <p:cNvPr id="61" name="流程图: 接点 60"/>
          <p:cNvSpPr/>
          <p:nvPr/>
        </p:nvSpPr>
        <p:spPr>
          <a:xfrm>
            <a:off x="5383270" y="2630629"/>
            <a:ext cx="900752" cy="887105"/>
          </a:xfrm>
          <a:prstGeom prst="flowChartConnector">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 name="直接箭头连接符 176"/>
          <p:cNvCxnSpPr/>
          <p:nvPr/>
        </p:nvCxnSpPr>
        <p:spPr>
          <a:xfrm>
            <a:off x="5833646" y="1814450"/>
            <a:ext cx="15012" cy="2274050"/>
          </a:xfrm>
          <a:prstGeom prst="straightConnector1">
            <a:avLst/>
          </a:prstGeom>
          <a:ln w="254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 name="流程图: 接点 63"/>
          <p:cNvSpPr/>
          <p:nvPr/>
        </p:nvSpPr>
        <p:spPr>
          <a:xfrm>
            <a:off x="5748053" y="1661422"/>
            <a:ext cx="157448" cy="139521"/>
          </a:xfrm>
          <a:prstGeom prst="flowChartConnector">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5650538" y="4094811"/>
            <a:ext cx="396240" cy="3810"/>
          </a:xfrm>
          <a:prstGeom prst="line">
            <a:avLst/>
          </a:prstGeom>
          <a:ln w="254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57" idx="0"/>
          </p:cNvCxnSpPr>
          <p:nvPr/>
        </p:nvCxnSpPr>
        <p:spPr>
          <a:xfrm>
            <a:off x="1558960" y="2172845"/>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561548" y="2531383"/>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578044" y="3439506"/>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584499" y="3900495"/>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777994" y="2204568"/>
            <a:ext cx="0" cy="313693"/>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725930" y="3473158"/>
            <a:ext cx="2534" cy="406818"/>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711058" y="2158030"/>
            <a:ext cx="1011815" cy="338554"/>
          </a:xfrm>
          <a:prstGeom prst="rect">
            <a:avLst/>
          </a:prstGeom>
          <a:noFill/>
        </p:spPr>
        <p:txBody>
          <a:bodyPr wrap="none" rtlCol="0">
            <a:spAutoFit/>
          </a:bodyPr>
          <a:lstStyle/>
          <a:p>
            <a:r>
              <a:rPr lang="zh-CN" altLang="en-US" sz="1600" b="1" dirty="0" smtClean="0">
                <a:latin typeface="+mn-ea"/>
                <a:ea typeface="+mn-ea"/>
              </a:rPr>
              <a:t>最大升缩</a:t>
            </a:r>
            <a:endParaRPr lang="zh-CN" altLang="en-US" sz="1600" b="1" dirty="0">
              <a:latin typeface="+mn-ea"/>
              <a:ea typeface="+mn-ea"/>
            </a:endParaRPr>
          </a:p>
        </p:txBody>
      </p:sp>
      <p:sp>
        <p:nvSpPr>
          <p:cNvPr id="84" name="文本框 83"/>
          <p:cNvSpPr txBox="1"/>
          <p:nvPr/>
        </p:nvSpPr>
        <p:spPr>
          <a:xfrm>
            <a:off x="720558" y="3480508"/>
            <a:ext cx="1011815" cy="338554"/>
          </a:xfrm>
          <a:prstGeom prst="rect">
            <a:avLst/>
          </a:prstGeom>
          <a:noFill/>
        </p:spPr>
        <p:txBody>
          <a:bodyPr wrap="none" rtlCol="0">
            <a:spAutoFit/>
          </a:bodyPr>
          <a:lstStyle/>
          <a:p>
            <a:r>
              <a:rPr lang="zh-CN" altLang="en-US" sz="1600" b="1" dirty="0" smtClean="0">
                <a:latin typeface="+mn-ea"/>
                <a:ea typeface="+mn-ea"/>
              </a:rPr>
              <a:t>最大下垂</a:t>
            </a:r>
            <a:endParaRPr lang="zh-CN" altLang="en-US" sz="1600" b="1" dirty="0">
              <a:latin typeface="+mn-ea"/>
              <a:ea typeface="+mn-ea"/>
            </a:endParaRPr>
          </a:p>
        </p:txBody>
      </p:sp>
      <p:sp>
        <p:nvSpPr>
          <p:cNvPr id="85" name="文本框 84"/>
          <p:cNvSpPr txBox="1"/>
          <p:nvPr/>
        </p:nvSpPr>
        <p:spPr>
          <a:xfrm>
            <a:off x="3623358" y="3090774"/>
            <a:ext cx="1011815" cy="338554"/>
          </a:xfrm>
          <a:prstGeom prst="rect">
            <a:avLst/>
          </a:prstGeom>
          <a:noFill/>
        </p:spPr>
        <p:txBody>
          <a:bodyPr wrap="none" rtlCol="0">
            <a:spAutoFit/>
          </a:bodyPr>
          <a:lstStyle/>
          <a:p>
            <a:r>
              <a:rPr lang="zh-CN" altLang="en-US" sz="1600" b="1" dirty="0" smtClean="0">
                <a:latin typeface="+mn-ea"/>
                <a:ea typeface="+mn-ea"/>
              </a:rPr>
              <a:t>悬挂弹簧</a:t>
            </a:r>
            <a:endParaRPr lang="zh-CN" altLang="en-US" sz="1600" b="1" dirty="0">
              <a:latin typeface="+mn-ea"/>
              <a:ea typeface="+mn-ea"/>
            </a:endParaRPr>
          </a:p>
        </p:txBody>
      </p:sp>
      <p:cxnSp>
        <p:nvCxnSpPr>
          <p:cNvPr id="14" name="直接箭头连接符 13"/>
          <p:cNvCxnSpPr/>
          <p:nvPr/>
        </p:nvCxnSpPr>
        <p:spPr>
          <a:xfrm flipH="1">
            <a:off x="2880738" y="3286619"/>
            <a:ext cx="796375" cy="24760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H="1" flipV="1">
            <a:off x="5878830" y="2374430"/>
            <a:ext cx="509634" cy="49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97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1</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0</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
        <p:nvSpPr>
          <p:cNvPr id="34" name="圆角矩形 31"/>
          <p:cNvSpPr/>
          <p:nvPr/>
        </p:nvSpPr>
        <p:spPr>
          <a:xfrm>
            <a:off x="-131836" y="2093897"/>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65000"/>
                  </a:schemeClr>
                </a:solidFill>
              </a:rPr>
              <a:t>-</a:t>
            </a:r>
            <a:r>
              <a:rPr lang="en-US" altLang="zh-CN" b="1" dirty="0" err="1" smtClean="0">
                <a:solidFill>
                  <a:schemeClr val="bg1">
                    <a:lumMod val="65000"/>
                  </a:schemeClr>
                </a:solidFill>
              </a:rPr>
              <a:t>nullrhi</a:t>
            </a:r>
            <a:endParaRPr lang="zh-CN" altLang="en-US" b="1" dirty="0">
              <a:solidFill>
                <a:schemeClr val="bg1">
                  <a:lumMod val="65000"/>
                </a:schemeClr>
              </a:solidFill>
            </a:endParaRPr>
          </a:p>
        </p:txBody>
      </p:sp>
      <p:sp>
        <p:nvSpPr>
          <p:cNvPr id="35" name="圆角矩形 31"/>
          <p:cNvSpPr/>
          <p:nvPr/>
        </p:nvSpPr>
        <p:spPr>
          <a:xfrm>
            <a:off x="1858328" y="2156898"/>
            <a:ext cx="8474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连接</a:t>
            </a:r>
            <a:endParaRPr lang="zh-CN" altLang="en-US" b="1" dirty="0">
              <a:solidFill>
                <a:schemeClr val="tx1"/>
              </a:solidFill>
            </a:endParaRPr>
          </a:p>
        </p:txBody>
      </p:sp>
      <p:sp>
        <p:nvSpPr>
          <p:cNvPr id="37" name="圆角矩形 31"/>
          <p:cNvSpPr/>
          <p:nvPr/>
        </p:nvSpPr>
        <p:spPr>
          <a:xfrm>
            <a:off x="4040501" y="3904337"/>
            <a:ext cx="262731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传感器数据（对用户透明）</a:t>
            </a:r>
            <a:endParaRPr lang="zh-CN" altLang="en-US" b="1" dirty="0">
              <a:solidFill>
                <a:schemeClr val="tx1"/>
              </a:solidFill>
            </a:endParaRPr>
          </a:p>
        </p:txBody>
      </p:sp>
      <p:sp>
        <p:nvSpPr>
          <p:cNvPr id="38" name="圆角矩形 31"/>
          <p:cNvSpPr/>
          <p:nvPr/>
        </p:nvSpPr>
        <p:spPr>
          <a:xfrm>
            <a:off x="1467954" y="1219313"/>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物理数据</a:t>
            </a:r>
            <a:endParaRPr lang="zh-CN" altLang="en-US" b="1"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63711"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a:t>
            </a:r>
            <a:r>
              <a:rPr lang="zh-CN" altLang="en-US" sz="1000" b="1" smtClean="0">
                <a:solidFill>
                  <a:schemeClr val="tx1"/>
                </a:solidFill>
              </a:rPr>
              <a:t>端</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a:t>
            </a:r>
            <a:r>
              <a:rPr lang="zh-CN" altLang="en-US" sz="1000" b="1" smtClean="0">
                <a:solidFill>
                  <a:schemeClr val="tx1"/>
                </a:solidFill>
              </a:rPr>
              <a:t>势</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p>
        </p:txBody>
      </p:sp>
      <p:sp>
        <p:nvSpPr>
          <p:cNvPr id="81" name="矩形 80"/>
          <p:cNvSpPr/>
          <p:nvPr/>
        </p:nvSpPr>
        <p:spPr>
          <a:xfrm>
            <a:off x="2306106" y="1306662"/>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自我</a:t>
            </a:r>
            <a:endParaRPr lang="zh-CN" altLang="en-US" sz="1000" b="1">
              <a:solidFill>
                <a:schemeClr val="bg1">
                  <a:lumMod val="50000"/>
                </a:schemeClr>
              </a:solidFill>
            </a:endParaRPr>
          </a:p>
        </p:txBody>
      </p:sp>
      <p:sp>
        <p:nvSpPr>
          <p:cNvPr id="83" name="矩形 82"/>
          <p:cNvSpPr/>
          <p:nvPr/>
        </p:nvSpPr>
        <p:spPr>
          <a:xfrm>
            <a:off x="2294654" y="677115"/>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社会</a:t>
            </a:r>
            <a:endParaRPr lang="zh-CN" altLang="en-US" sz="1000" b="1">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C00000"/>
                </a:solidFill>
              </a:rPr>
              <a:t>A</a:t>
            </a:r>
            <a:r>
              <a:rPr lang="en-US" altLang="zh-CN" sz="1100" b="1" smtClean="0">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SceneCapture</a:t>
            </a:r>
            <a:r>
              <a:rPr lang="en-US" altLang="zh-CN" sz="1100" b="1" smtClean="0">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Shader</a:t>
            </a:r>
            <a:r>
              <a:rPr lang="en-US" altLang="zh-CN" sz="1100" b="1" smtClean="0">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ASceneCapture</a:t>
            </a:r>
            <a:r>
              <a:rPr lang="en-US" altLang="zh-CN" sz="1100" b="1" smtClean="0">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F</a:t>
            </a:r>
            <a:r>
              <a:rPr lang="en-US" altLang="zh-CN" sz="1100" b="1" smtClean="0">
                <a:solidFill>
                  <a:srgbClr val="C00000"/>
                </a:solidFill>
              </a:rPr>
              <a:t>Pixel</a:t>
            </a:r>
            <a:r>
              <a:rPr lang="en-US" altLang="zh-CN" sz="1100" b="1" smtClean="0">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U</a:t>
            </a:r>
            <a:r>
              <a:rPr lang="en-US" altLang="zh-CN" sz="1100" b="1" smtClean="0">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F</a:t>
            </a:r>
            <a:r>
              <a:rPr lang="en-US" altLang="zh-CN" sz="1100" b="1" smtClean="0">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extLst>
      <p:ext uri="{BB962C8B-B14F-4D97-AF65-F5344CB8AC3E}">
        <p14:creationId xmlns:p14="http://schemas.microsoft.com/office/powerpoint/2010/main" val="2753530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pic>
        <p:nvPicPr>
          <p:cNvPr id="4" name="图片 9233"/>
          <p:cNvPicPr>
            <a:picLocks noChangeAspect="1"/>
          </p:cNvPicPr>
          <p:nvPr/>
        </p:nvPicPr>
        <p:blipFill>
          <a:blip r:embed="rId3"/>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3"/>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3"/>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3"/>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3"/>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3"/>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3"/>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3"/>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3"/>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3"/>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3"/>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3"/>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3"/>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3"/>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3"/>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3"/>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client;</a:t>
            </a:r>
            <a:endParaRPr lang="zh-CN" altLang="en-US" sz="12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配置车轮、车辆</a:t>
            </a:r>
            <a:r>
              <a:rPr lang="zh-CN" altLang="en-US" b="1" smtClean="0">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a:t>
            </a:r>
            <a:endParaRPr lang="en-US" altLang="zh-CN" b="1" smtClean="0">
              <a:solidFill>
                <a:schemeClr val="tx1"/>
              </a:solidFill>
            </a:endParaRPr>
          </a:p>
          <a:p>
            <a:pPr algn="ctr"/>
            <a:r>
              <a:rPr lang="zh-CN" altLang="en-US" b="1" smtClean="0">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添加车辆到</a:t>
            </a:r>
            <a:endParaRPr lang="en-US" altLang="zh-CN" b="1" smtClean="0">
              <a:solidFill>
                <a:schemeClr val="tx1"/>
              </a:solidFill>
            </a:endParaRPr>
          </a:p>
          <a:p>
            <a:pPr algn="ctr"/>
            <a:r>
              <a:rPr lang="zh-CN" altLang="en-US" b="1" smtClean="0">
                <a:solidFill>
                  <a:srgbClr val="C00000"/>
                </a:solidFill>
              </a:rPr>
              <a:t>蓝图库</a:t>
            </a:r>
            <a:r>
              <a:rPr lang="zh-CN" altLang="en-US" b="1" smtClean="0">
                <a:solidFill>
                  <a:schemeClr val="tx1"/>
                </a:solidFill>
              </a:rPr>
              <a:t>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smtClean="0">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Static</a:t>
            </a:r>
            <a:r>
              <a:rPr lang="en-US" altLang="zh-CN" sz="1000" smtClean="0"/>
              <a:t>/Car/BYD</a:t>
            </a:r>
          </a:p>
          <a:p>
            <a:pPr algn="ctr"/>
            <a:r>
              <a:rPr lang="en-US" altLang="zh-CN" sz="1000"/>
              <a:t>BYD_</a:t>
            </a:r>
            <a:r>
              <a:rPr lang="en-US" altLang="zh-CN" sz="1000">
                <a:solidFill>
                  <a:srgbClr val="C00000"/>
                </a:solidFill>
              </a:rPr>
              <a:t>AnimBlueprint</a:t>
            </a: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创建并导入</a:t>
            </a:r>
            <a:r>
              <a:rPr lang="zh-CN" altLang="en-US" b="1" smtClean="0">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r>
              <a:rPr lang="en-US" altLang="zh-CN" sz="1000" smtClean="0"/>
              <a:t>/</a:t>
            </a:r>
          </a:p>
          <a:p>
            <a:pPr algn="ctr"/>
            <a:r>
              <a:rPr lang="en-US" altLang="zh-CN" sz="1000" smtClean="0">
                <a:solidFill>
                  <a:srgbClr val="72AE46"/>
                </a:solidFill>
              </a:rPr>
              <a:t>Static</a:t>
            </a:r>
            <a:r>
              <a:rPr lang="en-US" altLang="zh-CN" sz="1000" smtClean="0"/>
              <a:t>/Car/BYD</a:t>
            </a:r>
          </a:p>
          <a:p>
            <a:pPr algn="ctr"/>
            <a:r>
              <a:rPr lang="en-US" altLang="zh-CN" sz="1000" smtClean="0">
                <a:solidFill>
                  <a:srgbClr val="C00000"/>
                </a:solidFill>
              </a:rPr>
              <a:t>SM_</a:t>
            </a:r>
            <a:r>
              <a:rPr lang="en-US" altLang="zh-CN" sz="1000" smtClean="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/Vehicles/BYD/</a:t>
            </a:r>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a:t>
            </a:r>
          </a:p>
          <a:p>
            <a:pPr algn="ctr"/>
            <a:r>
              <a:rPr lang="en-US" altLang="zh-CN" sz="1000" smtClean="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smtClean="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smtClean="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smtClean="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smtClean="0"/>
              <a:t>9-10</a:t>
            </a:r>
            <a:endParaRPr lang="en-US" altLang="zh-CN" sz="1000"/>
          </a:p>
        </p:txBody>
      </p:sp>
    </p:spTree>
    <p:extLst>
      <p:ext uri="{BB962C8B-B14F-4D97-AF65-F5344CB8AC3E}">
        <p14:creationId xmlns:p14="http://schemas.microsoft.com/office/powerpoint/2010/main" val="68861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037820" y="2506456"/>
            <a:ext cx="4843285"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5757" y="101864"/>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474976" y="1013100"/>
            <a:ext cx="5072495"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a:t>
            </a:r>
            <a:r>
              <a:rPr lang="zh-CN" altLang="en-US" b="1" smtClean="0">
                <a:solidFill>
                  <a:schemeClr val="tx1"/>
                </a:solidFill>
              </a:rPr>
              <a:t>和状</a:t>
            </a:r>
            <a:r>
              <a:rPr lang="zh-CN" altLang="en-US" b="1">
                <a:solidFill>
                  <a:schemeClr val="tx1"/>
                </a:solidFill>
              </a:rPr>
              <a:t>态管理</a:t>
            </a:r>
          </a:p>
        </p:txBody>
      </p:sp>
      <p:sp>
        <p:nvSpPr>
          <p:cNvPr id="9" name="矩形 8"/>
          <p:cNvSpPr/>
          <p:nvPr/>
        </p:nvSpPr>
        <p:spPr>
          <a:xfrm>
            <a:off x="474977"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330743" y="1584105"/>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模拟状</a:t>
            </a:r>
            <a:r>
              <a:rPr lang="zh-CN" altLang="en-US" b="1">
                <a:solidFill>
                  <a:schemeClr val="tx1"/>
                </a:solidFill>
              </a:rPr>
              <a:t>态</a:t>
            </a:r>
          </a:p>
        </p:txBody>
      </p:sp>
      <p:sp>
        <p:nvSpPr>
          <p:cNvPr id="11" name="矩形 10"/>
          <p:cNvSpPr/>
          <p:nvPr/>
        </p:nvSpPr>
        <p:spPr>
          <a:xfrm>
            <a:off x="7000020" y="1013101"/>
            <a:ext cx="63033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152474" y="215969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573719"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070044"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452587" y="3426216"/>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127003"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定位</a:t>
            </a:r>
            <a:endParaRPr lang="zh-CN" altLang="en-US" b="1">
              <a:solidFill>
                <a:schemeClr val="tx1"/>
              </a:solidFill>
            </a:endParaRPr>
          </a:p>
        </p:txBody>
      </p:sp>
      <p:sp>
        <p:nvSpPr>
          <p:cNvPr id="17" name="矩形 16"/>
          <p:cNvSpPr/>
          <p:nvPr/>
        </p:nvSpPr>
        <p:spPr>
          <a:xfrm>
            <a:off x="2097493"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2980340"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3922449" y="2660073"/>
            <a:ext cx="103472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a:t>
            </a:r>
            <a:r>
              <a:rPr lang="zh-CN" altLang="en-US" b="1" smtClean="0">
                <a:solidFill>
                  <a:schemeClr val="tx1"/>
                </a:solidFill>
              </a:rPr>
              <a:t>划</a:t>
            </a:r>
            <a:endParaRPr lang="zh-CN" altLang="en-US" b="1">
              <a:solidFill>
                <a:schemeClr val="tx1"/>
              </a:solidFill>
            </a:endParaRPr>
          </a:p>
        </p:txBody>
      </p:sp>
      <p:cxnSp>
        <p:nvCxnSpPr>
          <p:cNvPr id="5" name="直接箭头连接符 4"/>
          <p:cNvCxnSpPr>
            <a:endCxn id="9" idx="0"/>
          </p:cNvCxnSpPr>
          <p:nvPr/>
        </p:nvCxnSpPr>
        <p:spPr>
          <a:xfrm>
            <a:off x="613523"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748110" y="1399310"/>
            <a:ext cx="2" cy="184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4246875" y="1399313"/>
            <a:ext cx="2" cy="184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241308"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590061" y="1970313"/>
            <a:ext cx="5201" cy="536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1592001" y="2104192"/>
            <a:ext cx="2989887" cy="391362"/>
          </a:xfrm>
          <a:prstGeom prst="bentConnector3">
            <a:avLst>
              <a:gd name="adj1" fmla="val 9991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241308" y="2227157"/>
            <a:ext cx="3005567" cy="287820"/>
          </a:xfrm>
          <a:prstGeom prst="bentConnector3">
            <a:avLst>
              <a:gd name="adj1" fmla="val 10000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238375" y="2227157"/>
            <a:ext cx="4788"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531533" y="2104192"/>
            <a:ext cx="257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222625" y="2227157"/>
            <a:ext cx="4211"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469284" y="2104192"/>
            <a:ext cx="693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a:endCxn id="12" idx="1"/>
          </p:cNvCxnSpPr>
          <p:nvPr/>
        </p:nvCxnSpPr>
        <p:spPr>
          <a:xfrm>
            <a:off x="5881105" y="2832646"/>
            <a:ext cx="271369"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706651" y="2832646"/>
            <a:ext cx="274116"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577654"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50836"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1577975" y="3158836"/>
            <a:ext cx="3636" cy="2558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1725356" y="3158841"/>
            <a:ext cx="5191" cy="2507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413000" y="3158839"/>
            <a:ext cx="3346"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330743" y="3158839"/>
            <a:ext cx="0"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165600" y="3160427"/>
            <a:ext cx="3345"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182419"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flipV="1">
            <a:off x="5547471" y="1206204"/>
            <a:ext cx="1452550" cy="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752069" y="2832646"/>
            <a:ext cx="2857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135090"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328184"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1901562" y="2506454"/>
            <a:ext cx="67107" cy="6500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611338"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6817855"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6817855"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6817855"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
        <p:nvSpPr>
          <p:cNvPr id="69" name="矩形 68"/>
          <p:cNvSpPr/>
          <p:nvPr/>
        </p:nvSpPr>
        <p:spPr>
          <a:xfrm>
            <a:off x="5127800" y="2660073"/>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车灯</a:t>
            </a:r>
            <a:endParaRPr lang="zh-CN" altLang="en-US" b="1">
              <a:solidFill>
                <a:schemeClr val="tx1"/>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3275</TotalTime>
  <Words>1564</Words>
  <Application>Microsoft Office PowerPoint</Application>
  <PresentationFormat>全屏显示(16:9)</PresentationFormat>
  <Paragraphs>707</Paragraphs>
  <Slides>25</Slides>
  <Notes>25</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25</vt:i4>
      </vt:variant>
    </vt:vector>
  </HeadingPairs>
  <TitlesOfParts>
    <vt:vector size="41" baseType="lpstr">
      <vt:lpstr>黑体</vt:lpstr>
      <vt:lpstr>Muli Regular</vt:lpstr>
      <vt:lpstr>Times New Roman</vt:lpstr>
      <vt:lpstr>Wingdings</vt:lpstr>
      <vt:lpstr>Calibri</vt:lpstr>
      <vt:lpstr>Economica</vt:lpstr>
      <vt:lpstr>微软雅黑</vt:lpstr>
      <vt:lpstr>等线</vt:lpstr>
      <vt:lpstr>Arial</vt:lpstr>
      <vt:lpstr>Muli</vt:lpstr>
      <vt:lpstr>Wingdings 2</vt:lpstr>
      <vt:lpstr>宋体</vt:lpstr>
      <vt:lpstr>Open Sans</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车辆模型</vt:lpstr>
      <vt:lpstr>悬架位置计算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992</cp:revision>
  <dcterms:created xsi:type="dcterms:W3CDTF">2020-04-29T14:54:00Z</dcterms:created>
  <dcterms:modified xsi:type="dcterms:W3CDTF">2025-02-17T09:18:32Z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